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4.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7" r:id="rId2"/>
  </p:sldMasterIdLst>
  <p:notesMasterIdLst>
    <p:notesMasterId r:id="rId18"/>
  </p:notesMasterIdLst>
  <p:sldIdLst>
    <p:sldId id="257" r:id="rId3"/>
    <p:sldId id="271" r:id="rId4"/>
    <p:sldId id="256" r:id="rId5"/>
    <p:sldId id="258" r:id="rId6"/>
    <p:sldId id="259" r:id="rId7"/>
    <p:sldId id="260" r:id="rId8"/>
    <p:sldId id="261" r:id="rId9"/>
    <p:sldId id="262" r:id="rId10"/>
    <p:sldId id="263" r:id="rId11"/>
    <p:sldId id="264" r:id="rId12"/>
    <p:sldId id="265" r:id="rId13"/>
    <p:sldId id="267" r:id="rId14"/>
    <p:sldId id="266" r:id="rId15"/>
    <p:sldId id="268" r:id="rId16"/>
    <p:sldId id="269"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46" autoAdjust="0"/>
  </p:normalViewPr>
  <p:slideViewPr>
    <p:cSldViewPr>
      <p:cViewPr>
        <p:scale>
          <a:sx n="73" d="100"/>
          <a:sy n="73" d="100"/>
        </p:scale>
        <p:origin x="-187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8C275-42AF-4036-9999-51453EE892FA}" type="datetimeFigureOut">
              <a:rPr lang="en-US" smtClean="0"/>
              <a:pPr/>
              <a:t>8/6/2016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92-5033-4EC4-9163-083932424847}" type="slidenum">
              <a:rPr lang="en-US" smtClean="0"/>
              <a:pPr/>
              <a:t>‹#›</a:t>
            </a:fld>
            <a:endParaRPr lang="en-US"/>
          </a:p>
        </p:txBody>
      </p:sp>
    </p:spTree>
    <p:extLst>
      <p:ext uri="{BB962C8B-B14F-4D97-AF65-F5344CB8AC3E}">
        <p14:creationId xmlns:p14="http://schemas.microsoft.com/office/powerpoint/2010/main" val="414032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r>
              <a:rPr lang="en-US" baseline="0" dirty="0" smtClean="0"/>
              <a:t> and welcome to the second Free-form Friday. My name is Amy Foster and I’ll be going over how to put courses in the Learn Center.</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you've created the course, edited it and inserted it, you'll need to attach the test. Hopefully in a future class, I'll go over creating tests, but for now we'll assume that someone has created the test and given you the name of it. In the Control Panel, find the Assessments/Surveys option and choose Instances. Click Create Instance. First you need to Select the Assessment. The Instance name can be the same as the course name. We have specific text for the pre and post instructions and I always copy and paste it. It's in the handout I'll be sending you. You need to associate the instance to a course and then Select the Course. If you've forgotten to insert the course, it won't show up when you search for it and you'll have to go do that then come back and do the instance. Then there are a bunch of options you need to fill in - all of this is in the handout.</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That's how to create a normal course. Let's talk about SCORM courses. The files for the SCORM course need to be </a:t>
            </a:r>
            <a:r>
              <a:rPr lang="en-US" dirty="0" err="1" smtClean="0"/>
              <a:t>ftp'd</a:t>
            </a:r>
            <a:r>
              <a:rPr lang="en-US" dirty="0" smtClean="0"/>
              <a:t> to the Learn server in the same way you would ftp a normal course to the </a:t>
            </a:r>
            <a:r>
              <a:rPr lang="en-US" dirty="0" err="1" smtClean="0"/>
              <a:t>igtproducts</a:t>
            </a:r>
            <a:r>
              <a:rPr lang="en-US" dirty="0" smtClean="0"/>
              <a:t> server. In this case, you need to know where the </a:t>
            </a:r>
            <a:r>
              <a:rPr lang="en-US" dirty="0" err="1" smtClean="0"/>
              <a:t>imsmanifest</a:t>
            </a:r>
            <a:r>
              <a:rPr lang="en-US" dirty="0" smtClean="0"/>
              <a:t> file is. Choose the SCORM Class Importer and enter that location into the File Path field. Click Continue Import. Click Continue Import again on the next screen. The next screen has a bunch of options - this information is in the handout and you just need to fill it all in and click Continue Import. The course will open and you'll notice that this is the same course shell as the other courses. If you need to edit anything you can edit it in the same way. You also need to Insert the course the same way we did before.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you've attached the test the course is ready to be posted. The admin normally posts all the courses on the self-paced courses page. If you're posting a course to the Technical Internal Learn Center, their admin sends them out as assignments. So you need to let them know you've added a course.</a:t>
            </a:r>
          </a:p>
          <a:p>
            <a:endParaRPr lang="en-US" dirty="0" smtClean="0"/>
          </a:p>
          <a:p>
            <a:r>
              <a:rPr lang="en-US" dirty="0" smtClean="0"/>
              <a:t>If you are adding a course that needs to be in more than one Learn Center, you only need to create it in one. Then go into the other Learn Center and Insert Existing Course. If it has a test, the test needs to be created and attached in each Learn Center.</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go over our</a:t>
            </a:r>
            <a:r>
              <a:rPr lang="en-US" baseline="0" dirty="0" smtClean="0"/>
              <a:t> agenda for today. First we’re going to talk about what courses are and we’re also going to discuss SCORM. Then we’ll discuss all the steps involved in actually putting a course on the Learn Center – gathering information about the course, </a:t>
            </a:r>
            <a:r>
              <a:rPr lang="en-US" baseline="0" dirty="0" err="1" smtClean="0"/>
              <a:t>FTPing</a:t>
            </a:r>
            <a:r>
              <a:rPr lang="en-US" baseline="0" dirty="0" smtClean="0"/>
              <a:t> the course materials to the server, creating a new course in the Learn Center, Inserting a course, editing courses and attaching a test. Then we’ll briefly discuss inserting a SCORM course and then talk about how the courses actually get made available to users.</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many of you have taken a self-paced course through the Learn Center?</a:t>
            </a:r>
          </a:p>
          <a:p>
            <a:r>
              <a:rPr lang="en-US" dirty="0" smtClean="0"/>
              <a:t>OK so you know what they look like. {OK, let's take a look at one - Patron Management Marketing Workbooks (AT&amp;T no test), What's New in Advantage v8.2 sp7 (Articulate test)}</a:t>
            </a:r>
          </a:p>
          <a:p>
            <a:endParaRPr lang="en-US" dirty="0" smtClean="0"/>
          </a:p>
          <a:p>
            <a:r>
              <a:rPr lang="en-US" dirty="0" smtClean="0"/>
              <a:t>Let's start by talking about what courses are. A course contains our on-demand web-based training in the Learn Center so that it can be accessed and so that users can receive credit for taking it. The course shell is provided by the Learn Center and we put the content into it that we want the user to access. </a:t>
            </a:r>
          </a:p>
          <a:p>
            <a:endParaRPr lang="en-US" dirty="0" smtClean="0"/>
          </a:p>
          <a:p>
            <a:r>
              <a:rPr lang="en-US" dirty="0" smtClean="0"/>
              <a:t>There are basically two types of content we currently use on a regular basis. We use recordings from AT&amp;T Connect and we use interactive material we create in Articulate. We have used other content in the past and as our online courses evolve, the content will probably change again. However, you'll see that the course shell is the same.</a:t>
            </a:r>
          </a:p>
          <a:p>
            <a:endParaRPr lang="en-US" dirty="0" smtClean="0"/>
          </a:p>
          <a:p>
            <a:r>
              <a:rPr lang="en-US" dirty="0" smtClean="0"/>
              <a:t>Most of our courses include a test that is used for completion. Tests can be built in the Learn Center and attached to the course. I'm not going to go over how to build tests in this session, but I will discuss how to attach a test that has already been built.</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We're going to discuss SCORM a little. SCORM stands for Shareable Content Object Reference Model and specifies standards that web content should adhere to. Some of our content is SCORM compliant. This allows us to deliver a single object to the user that includes test material. This presents a seamless interface to our user rather than presenting the material and then requiring them to navigate through the Learn Center course to the test.</a:t>
            </a:r>
          </a:p>
          <a:p>
            <a:endParaRPr lang="en-US" dirty="0" smtClean="0"/>
          </a:p>
          <a:p>
            <a:r>
              <a:rPr lang="en-US" dirty="0" smtClean="0"/>
              <a:t>All of our SCORM content has to live on servers provided by Learn and we have to be careful with the space. Anything that's not SCORM can live on IGT servers so most of our content is not SCORM. SCORM courses are not created in the same way as regular courses are but once they've been created they look the same and can be edited in the same way.</a:t>
            </a:r>
          </a:p>
          <a:p>
            <a:endParaRPr lang="en-US" dirty="0" smtClean="0"/>
          </a:p>
          <a:p>
            <a:r>
              <a:rPr lang="en-US" dirty="0" smtClean="0"/>
              <a:t>One other thing you should know about SCORM content is that you can create a class that holds multiple courses. In the Learn Center, a course can be created as a regular course or as SCORM. A class is always SCORM and always contains multiple courses.</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you go into the Learn Center to enter the course, you need some information. You need the name of the course, a short description, the duration of the course if it's an AT&amp;T Connect event, what the format of the course is, and whether there is a test. You also need the location of the event materials. I usually find it easiest to open notepad and pull all of the information together there. Usually I get this information in an email from whoever created the course material. I usually copy and paste just the information I need into Notepad so that I verify that I have everything I need before I start.</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event materials, including any supporting materials, need to be </a:t>
            </a:r>
            <a:r>
              <a:rPr lang="en-US" dirty="0" err="1" smtClean="0"/>
              <a:t>ftp'd</a:t>
            </a:r>
            <a:r>
              <a:rPr lang="en-US" dirty="0" smtClean="0"/>
              <a:t> to the </a:t>
            </a:r>
            <a:r>
              <a:rPr lang="en-US" dirty="0" err="1" smtClean="0"/>
              <a:t>igtproducts</a:t>
            </a:r>
            <a:r>
              <a:rPr lang="en-US" dirty="0" smtClean="0"/>
              <a:t> server if they're not already there. I use Core FTP </a:t>
            </a:r>
            <a:r>
              <a:rPr lang="en-US" dirty="0" err="1" smtClean="0"/>
              <a:t>Lite</a:t>
            </a:r>
            <a:r>
              <a:rPr lang="en-US" dirty="0" smtClean="0"/>
              <a:t> which is free and easy to use. You just open the software and choose </a:t>
            </a:r>
            <a:r>
              <a:rPr lang="en-US" dirty="0" err="1" smtClean="0"/>
              <a:t>igt</a:t>
            </a:r>
            <a:r>
              <a:rPr lang="en-US" dirty="0" smtClean="0"/>
              <a:t> products. On the left side of the window, navigate to the desired file and on the right side, navigate to the folder you want to put it in, then click the arrow. Once you've uploaded the file, right-click on it and choose properties. Copy and paste the file name into your information file. You have to change the first part of the file name to www.igtproducts.com.</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you have all the information you need to put the course into the Learn Center. Now we're going to login to the Learn Center and access the control panel. Scroll down to the bottom of the page and enter the management password - </a:t>
            </a:r>
            <a:r>
              <a:rPr lang="en-US" dirty="0" err="1" smtClean="0"/>
              <a:t>igtigt</a:t>
            </a:r>
            <a:r>
              <a:rPr lang="en-US" dirty="0" smtClean="0"/>
              <a:t>. When the management menu comes up, click Control Panel.</a:t>
            </a:r>
          </a:p>
          <a:p>
            <a:endParaRPr lang="en-US" dirty="0" smtClean="0"/>
          </a:p>
          <a:p>
            <a:r>
              <a:rPr lang="en-US" dirty="0" smtClean="0"/>
              <a:t>There's a menu on the left side, scroll down to Courses. We have templates setup so to create a new course, choose copy existing course. Click Select course and in the filters section, enter template for course name. This will bring up 4 templates. The Articulate template should be used if the course material was created in articulate. If the course material is an AT&amp;T Connect event, you have 3 choices. Normally, there is only one event per course - if there's a test, use the AT&amp;T Connect OD One-part Template. If there is no test, use the AT&amp;T OD One-part template no test. If there are several AT&amp;T Connect Events that the student will need to view as part of the same course, use the AT&amp;T OD Course Template.</a:t>
            </a:r>
          </a:p>
          <a:p>
            <a:endParaRPr lang="en-US" dirty="0" smtClean="0"/>
          </a:p>
          <a:p>
            <a:r>
              <a:rPr lang="en-US" dirty="0" smtClean="0"/>
              <a:t>Once you've selected the correct template, click Return Selected. Enter the New course name (you can copy and paste from your information document) then click Select Authors and search for yourself. Then create the course.</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the course is created, it is still not available to users until it has been inserted. Basically it resides in a "warehouse" and needs to be moved to the "showroom." To insert the course, go to the Course menu and choose Insert Existing Course. Select Courses and search for the course. You also need to edit the course - if you click on the course name at this point, the course will open and you can edit it. Before I move on to editing, I'm going to finish inserting the course.</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go back to the course and edit it. If you click the Pencil icon, a </a:t>
            </a:r>
            <a:r>
              <a:rPr lang="en-US" dirty="0" err="1" smtClean="0"/>
              <a:t>wysiwig</a:t>
            </a:r>
            <a:r>
              <a:rPr lang="en-US" dirty="0" smtClean="0"/>
              <a:t> editor appears. All you need to do is copy and paste the information you set up earlier into the appropriate spots. To insert the course content, right-click the link, choose link, then Properties. Delete the </a:t>
            </a:r>
            <a:r>
              <a:rPr lang="en-US" dirty="0" err="1" smtClean="0"/>
              <a:t>url</a:t>
            </a:r>
            <a:r>
              <a:rPr lang="en-US" dirty="0" smtClean="0"/>
              <a:t> and copy and paste the new </a:t>
            </a:r>
            <a:r>
              <a:rPr lang="en-US" dirty="0" err="1" smtClean="0"/>
              <a:t>url</a:t>
            </a:r>
            <a:r>
              <a:rPr lang="en-US" dirty="0" smtClean="0"/>
              <a:t> into that field. One thing you need to be careful of - if the link does not start with http, this field will change to Other. If I click OK now and then Save Changes, when I test the link, I get this error. You need to make sure the field is changed back to http and the link will work correctly. When I write down the </a:t>
            </a:r>
            <a:r>
              <a:rPr lang="en-US" dirty="0" err="1" smtClean="0"/>
              <a:t>url</a:t>
            </a:r>
            <a:r>
              <a:rPr lang="en-US" dirty="0" smtClean="0"/>
              <a:t> I add the http but often when I get it from someone else, they start at the www so keep this in mind. Also, I  always test the links on the page.</a:t>
            </a:r>
          </a:p>
          <a:p>
            <a:endParaRPr lang="en-US" dirty="0" smtClean="0"/>
          </a:p>
          <a:p>
            <a:r>
              <a:rPr lang="en-US" dirty="0" smtClean="0"/>
              <a:t>Ok, now let's look at an Articulate course. It's actually simpler than the AT&amp;T Connect courses but you do have to go into the html code and change one thing. Some courses have supplemental materials - if so, just replace the placeholder information here with the materials. If there are no supplemental materials, just delete the column. Right-click and choose Table, then Remove Columns. Once you're finished with the supplemental materials, you need to insert the link for the articulate material. In order to do that, you need to go into the html code. Click html at the bottom of the window. The code is pretty short and all you're looking for is the phrase "copy player </a:t>
            </a:r>
            <a:r>
              <a:rPr lang="en-US" dirty="0" err="1" smtClean="0"/>
              <a:t>url</a:t>
            </a:r>
            <a:r>
              <a:rPr lang="en-US" dirty="0" smtClean="0"/>
              <a:t> here." Select the whole phrase and only the phrase and copy and paste the </a:t>
            </a:r>
            <a:r>
              <a:rPr lang="en-US" dirty="0" err="1" smtClean="0"/>
              <a:t>url</a:t>
            </a:r>
            <a:r>
              <a:rPr lang="en-US" dirty="0" smtClean="0"/>
              <a:t> for the player. Click Save Changes and the course will come up with the movie. Check the links for the supplemental material.</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8.xml"/><Relationship Id="rId7"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2.xml"/><Relationship Id="rId4" Type="http://schemas.openxmlformats.org/officeDocument/2006/relationships/tags" Target="../tags/tag1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graphicFrame>
        <p:nvGraphicFramePr>
          <p:cNvPr id="17" name="Object 1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4099" name="think-cell Slide" r:id="rId8" imgW="0" imgH="0" progId="">
                  <p:embed/>
                </p:oleObj>
              </mc:Choice>
              <mc:Fallback>
                <p:oleObj name="think-cell Slide" r:id="rId8"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p:custDataLst>
              <p:tags r:id="rId3"/>
            </p:custDataLst>
          </p:nvPr>
        </p:nvSpPr>
        <p:spPr>
          <a:xfrm>
            <a:off x="381000" y="1219200"/>
            <a:ext cx="8400288" cy="1722120"/>
          </a:xfrm>
          <a:prstGeom prst="rect">
            <a:avLst/>
          </a:prstGeom>
        </p:spPr>
        <p:txBody>
          <a:bodyPr>
            <a:noAutofit/>
          </a:bodyPr>
          <a:lstStyle>
            <a:lvl1pPr algn="l" rtl="0" eaLnBrk="0" fontAlgn="base" hangingPunct="0">
              <a:lnSpc>
                <a:spcPct val="90000"/>
              </a:lnSpc>
              <a:spcBef>
                <a:spcPct val="25000"/>
              </a:spcBef>
              <a:spcAft>
                <a:spcPct val="0"/>
              </a:spcAft>
              <a:defRPr lang="en-US" sz="4400" kern="0" dirty="0">
                <a:gradFill flip="none" rotWithShape="1">
                  <a:gsLst>
                    <a:gs pos="0">
                      <a:srgbClr val="727B88"/>
                    </a:gs>
                    <a:gs pos="50000">
                      <a:srgbClr val="233148"/>
                    </a:gs>
                    <a:gs pos="100000">
                      <a:srgbClr val="2C3F5B"/>
                    </a:gs>
                  </a:gsLst>
                  <a:lin ang="16200000" scaled="1"/>
                  <a:tileRect/>
                </a:gradFill>
                <a:latin typeface="+mj-lt"/>
                <a:ea typeface="+mj-ea"/>
                <a:cs typeface="Times New Roman" pitchFamily="18" charset="0"/>
              </a:defRPr>
            </a:lvl1pPr>
          </a:lstStyle>
          <a:p>
            <a:r>
              <a:rPr lang="en-US" smtClean="0"/>
              <a:t>Click to edit Master title style</a:t>
            </a:r>
            <a:endParaRPr lang="en-US" dirty="0"/>
          </a:p>
        </p:txBody>
      </p:sp>
      <p:sp>
        <p:nvSpPr>
          <p:cNvPr id="3" name="Subtitle 2"/>
          <p:cNvSpPr>
            <a:spLocks noGrp="1"/>
          </p:cNvSpPr>
          <p:nvPr>
            <p:ph type="subTitle" idx="1"/>
            <p:custDataLst>
              <p:tags r:id="rId4"/>
            </p:custDataLst>
          </p:nvPr>
        </p:nvSpPr>
        <p:spPr>
          <a:xfrm>
            <a:off x="457200" y="3200400"/>
            <a:ext cx="5020056" cy="914400"/>
          </a:xfrm>
          <a:prstGeom prst="rect">
            <a:avLst/>
          </a:prstGeom>
        </p:spPr>
        <p:txBody>
          <a:bodyPr>
            <a:normAutofit/>
          </a:bodyPr>
          <a:lstStyle>
            <a:lvl1pPr marL="0" indent="0" algn="l">
              <a:buNone/>
              <a:defRPr sz="3200">
                <a:solidFill>
                  <a:srgbClr val="2E4260"/>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Rectangle 5"/>
          <p:cNvSpPr/>
          <p:nvPr userDrawn="1">
            <p:custDataLst>
              <p:tags r:id="rId5"/>
            </p:custDataLst>
          </p:nvPr>
        </p:nvSpPr>
        <p:spPr bwMode="auto">
          <a:xfrm rot="10800000" flipV="1">
            <a:off x="0" y="0"/>
            <a:ext cx="9144000" cy="4846320"/>
          </a:xfrm>
          <a:prstGeom prst="rect">
            <a:avLst/>
          </a:prstGeom>
          <a:gradFill flip="none" rotWithShape="1">
            <a:gsLst>
              <a:gs pos="0">
                <a:srgbClr val="FFFFFF"/>
              </a:gs>
              <a:gs pos="100000">
                <a:srgbClr val="000000">
                  <a:lumMod val="75000"/>
                  <a:lumOff val="25000"/>
                  <a:alpha val="30000"/>
                </a:srgbClr>
              </a:gs>
            </a:gsLst>
            <a:lin ang="5400000" scaled="1"/>
            <a:tileRect/>
          </a:gradFill>
          <a:ln w="19050" cap="flat" cmpd="sng" algn="ctr">
            <a:noFill/>
            <a:prstDash val="solid"/>
            <a:round/>
            <a:headEnd type="none" w="med" len="med"/>
            <a:tailEnd type="none" w="med" len="med"/>
          </a:ln>
          <a:effectLst/>
        </p:spPr>
        <p:txBody>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Franklin Gothic Demi" pitchFamily="34" charset="0"/>
            </a:endParaRPr>
          </a:p>
        </p:txBody>
      </p:sp>
      <p:sp>
        <p:nvSpPr>
          <p:cNvPr id="6" name="Rectangle 5"/>
          <p:cNvSpPr/>
          <p:nvPr userDrawn="1">
            <p:custDataLst>
              <p:tags r:id="rId6"/>
            </p:custDataLst>
          </p:nvPr>
        </p:nvSpPr>
        <p:spPr bwMode="auto">
          <a:xfrm rot="10800000" flipV="1">
            <a:off x="0" y="4855464"/>
            <a:ext cx="9144000" cy="2002536"/>
          </a:xfrm>
          <a:prstGeom prst="rect">
            <a:avLst/>
          </a:prstGeom>
          <a:gradFill flip="none" rotWithShape="1">
            <a:gsLst>
              <a:gs pos="0">
                <a:srgbClr val="FFFFFF"/>
              </a:gs>
              <a:gs pos="100000">
                <a:srgbClr val="000000">
                  <a:lumMod val="75000"/>
                  <a:lumOff val="25000"/>
                  <a:alpha val="40000"/>
                </a:srgbClr>
              </a:gs>
            </a:gsLst>
            <a:lin ang="5400000" scaled="1"/>
            <a:tileRect/>
          </a:gradFill>
          <a:ln w="19050"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1600" b="0" i="0" u="none" strike="noStrike" kern="1200" cap="none" spc="0" normalizeH="0" baseline="0" noProof="0" dirty="0">
              <a:ln>
                <a:noFill/>
              </a:ln>
              <a:solidFill>
                <a:srgbClr val="2E4260"/>
              </a:solidFill>
              <a:effectLst/>
              <a:uLnTx/>
              <a:uFillTx/>
              <a:latin typeface="Franklin Gothic Book" pitchFamily="34" charset="0"/>
              <a:ea typeface="+mn-ea"/>
              <a:cs typeface="+mn-cs"/>
            </a:endParaRPr>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Top Aligne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599" cy="1143000"/>
          </a:xfrm>
          <a:prstGeom prst="rect">
            <a:avLst/>
          </a:prstGeom>
        </p:spPr>
        <p:txBody>
          <a:bodyPr/>
          <a:lstStyle>
            <a:lvl1pPr>
              <a:defRPr>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439615" y="1524000"/>
            <a:ext cx="8229600" cy="4602164"/>
          </a:xfrm>
          <a:prstGeom prst="rect">
            <a:avLst/>
          </a:prstGeom>
        </p:spPr>
        <p:txBody>
          <a:bodyPr anchor="t"/>
          <a:lstStyle>
            <a:lvl1pPr marL="457200" indent="-457200">
              <a:buFont typeface="Arial" panose="020B0604020202020204" pitchFamily="34" charset="0"/>
              <a:buChar char="•"/>
              <a:defRPr>
                <a:latin typeface="+mn-lt"/>
              </a:defRPr>
            </a:lvl1pPr>
            <a:lvl2pPr marL="800100" indent="-342900">
              <a:buFont typeface="Courier New" panose="02070309020205020404" pitchFamily="49" charset="0"/>
              <a:buChar char="o"/>
              <a:defRPr sz="2400">
                <a:solidFill>
                  <a:schemeClr val="tx2"/>
                </a:solidFill>
                <a:latin typeface="+mn-lt"/>
              </a:defRPr>
            </a:lvl2pPr>
            <a:lvl3pPr marL="1257300" indent="-342900">
              <a:buFont typeface="Wingdings" panose="05000000000000000000" pitchFamily="2" charset="2"/>
              <a:buChar char="§"/>
              <a:defRPr sz="2000">
                <a:solidFill>
                  <a:schemeClr val="tx1"/>
                </a:solidFill>
                <a:latin typeface="+mn-lt"/>
              </a:defRPr>
            </a:lvl3pPr>
            <a:lvl4pPr marL="1657350" indent="-285750">
              <a:buFont typeface="Wingdings" panose="05000000000000000000" pitchFamily="2" charset="2"/>
              <a:buChar char="v"/>
              <a:defRPr sz="1800">
                <a:solidFill>
                  <a:schemeClr val="tx1"/>
                </a:solidFill>
                <a:latin typeface="+mn-lt"/>
              </a:defRPr>
            </a:lvl4pPr>
            <a:lvl5pPr marL="2114550" indent="-285750">
              <a:buFont typeface="Wingdings" panose="05000000000000000000" pitchFamily="2" charset="2"/>
              <a:buChar char="Ø"/>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Question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prstGeom prst="rect">
            <a:avLst/>
          </a:prstGeom>
        </p:spPr>
        <p:txBody>
          <a:bodyPr/>
          <a:lstStyle>
            <a:lvl1pPr>
              <a:defRPr>
                <a:solidFill>
                  <a:schemeClr val="tx2"/>
                </a:solidFill>
                <a:latin typeface="Calibri" panose="020F0502020204030204" pitchFamily="34" charset="0"/>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7200" y="1447800"/>
            <a:ext cx="8229600" cy="990600"/>
          </a:xfrm>
          <a:prstGeom prst="rect">
            <a:avLst/>
          </a:prstGeom>
        </p:spPr>
        <p:txBody>
          <a:bodyPr/>
          <a:lstStyle>
            <a:lvl1pPr marL="0" indent="0">
              <a:buFont typeface="+mj-lt"/>
              <a:buNone/>
              <a:defRPr>
                <a:latin typeface="+mn-lt"/>
              </a:defRPr>
            </a:lvl1pPr>
          </a:lstStyle>
          <a:p>
            <a:pPr lvl="0"/>
            <a:r>
              <a:rPr lang="en-US" smtClean="0"/>
              <a:t>Click to edit Master text styles</a:t>
            </a:r>
          </a:p>
        </p:txBody>
      </p:sp>
      <p:sp>
        <p:nvSpPr>
          <p:cNvPr id="6" name="Text Placeholder 5"/>
          <p:cNvSpPr>
            <a:spLocks noGrp="1"/>
          </p:cNvSpPr>
          <p:nvPr>
            <p:ph type="body" sz="quarter" idx="11"/>
          </p:nvPr>
        </p:nvSpPr>
        <p:spPr>
          <a:xfrm>
            <a:off x="838200" y="2438400"/>
            <a:ext cx="7848600" cy="3657600"/>
          </a:xfrm>
          <a:prstGeom prst="rect">
            <a:avLst/>
          </a:prstGeom>
        </p:spPr>
        <p:txBody>
          <a:bodyPr/>
          <a:lstStyle>
            <a:lvl1pPr marL="514350" indent="-514350">
              <a:buFont typeface="+mj-lt"/>
              <a:buAutoNum type="alphaLcParenR"/>
              <a:defRPr>
                <a:latin typeface="+mn-lt"/>
              </a:defRPr>
            </a:lvl1pPr>
          </a:lstStyle>
          <a:p>
            <a:pPr lvl="0"/>
            <a:r>
              <a:rPr lang="en-US" smtClean="0"/>
              <a:t>Click to edit Master text styles</a:t>
            </a:r>
          </a:p>
        </p:txBody>
      </p:sp>
    </p:spTree>
    <p:extLst>
      <p:ext uri="{BB962C8B-B14F-4D97-AF65-F5344CB8AC3E}">
        <p14:creationId xmlns:p14="http://schemas.microsoft.com/office/powerpoint/2010/main" val="2411431954"/>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graphicFrame>
        <p:nvGraphicFramePr>
          <p:cNvPr id="17" name="Object 1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146"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p:custDataLst>
              <p:tags r:id="rId3"/>
            </p:custDataLst>
          </p:nvPr>
        </p:nvSpPr>
        <p:spPr>
          <a:xfrm>
            <a:off x="381000" y="1219200"/>
            <a:ext cx="8400288" cy="1722120"/>
          </a:xfrm>
          <a:prstGeom prst="rect">
            <a:avLst/>
          </a:prstGeom>
        </p:spPr>
        <p:txBody>
          <a:bodyPr>
            <a:noAutofit/>
          </a:bodyPr>
          <a:lstStyle>
            <a:lvl1pPr algn="l" rtl="0" eaLnBrk="0" fontAlgn="base" hangingPunct="0">
              <a:lnSpc>
                <a:spcPct val="90000"/>
              </a:lnSpc>
              <a:spcBef>
                <a:spcPct val="25000"/>
              </a:spcBef>
              <a:spcAft>
                <a:spcPct val="0"/>
              </a:spcAft>
              <a:defRPr lang="en-US" sz="5400" kern="0" dirty="0">
                <a:gradFill flip="none" rotWithShape="1">
                  <a:gsLst>
                    <a:gs pos="0">
                      <a:srgbClr val="727B88"/>
                    </a:gs>
                    <a:gs pos="50000">
                      <a:srgbClr val="233148"/>
                    </a:gs>
                    <a:gs pos="100000">
                      <a:srgbClr val="2C3F5B"/>
                    </a:gs>
                  </a:gsLst>
                  <a:lin ang="16200000" scaled="1"/>
                  <a:tileRect/>
                </a:gradFill>
                <a:latin typeface="+mj-lt"/>
                <a:ea typeface="+mj-ea"/>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custDataLst>
              <p:tags r:id="rId4"/>
            </p:custDataLst>
          </p:nvPr>
        </p:nvSpPr>
        <p:spPr>
          <a:xfrm>
            <a:off x="381000" y="2286000"/>
            <a:ext cx="8305800" cy="914400"/>
          </a:xfrm>
          <a:prstGeom prst="rect">
            <a:avLst/>
          </a:prstGeom>
        </p:spPr>
        <p:txBody>
          <a:bodyPr>
            <a:normAutofit/>
          </a:bodyPr>
          <a:lstStyle>
            <a:lvl1pPr marL="0" indent="0" algn="l">
              <a:buNone/>
              <a:defRPr sz="4000">
                <a:solidFill>
                  <a:srgbClr val="2E4260"/>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62751410"/>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oleObject" Target="../embeddings/oleObject1.bin"/><Relationship Id="rId5" Type="http://schemas.openxmlformats.org/officeDocument/2006/relationships/vmlDrawing" Target="../drawings/vmlDrawing1.vml"/><Relationship Id="rId10" Type="http://schemas.openxmlformats.org/officeDocument/2006/relationships/tags" Target="../tags/tag6.xml"/><Relationship Id="rId4" Type="http://schemas.openxmlformats.org/officeDocument/2006/relationships/theme" Target="../theme/theme1.xml"/><Relationship Id="rId9" Type="http://schemas.openxmlformats.org/officeDocument/2006/relationships/tags" Target="../tags/tag5.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6.xml"/><Relationship Id="rId3" Type="http://schemas.openxmlformats.org/officeDocument/2006/relationships/vmlDrawing" Target="../drawings/vmlDrawing3.vml"/><Relationship Id="rId7" Type="http://schemas.openxmlformats.org/officeDocument/2006/relationships/tags" Target="../tags/tag15.xml"/><Relationship Id="rId2"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3" name="Object 12" hidden="1"/>
          <p:cNvGraphicFramePr>
            <a:graphicFrameLocks/>
          </p:cNvGraphicFramePr>
          <p:nvPr>
            <p:custDataLst>
              <p:tags r:id="rId6"/>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075" name="think-cell Slide" r:id="rId11" imgW="0" imgH="0" progId="">
                  <p:embed/>
                </p:oleObj>
              </mc:Choice>
              <mc:Fallback>
                <p:oleObj name="think-cell Slide" r:id="rId11"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5"/>
          <p:cNvSpPr/>
          <p:nvPr>
            <p:custDataLst>
              <p:tags r:id="rId7"/>
            </p:custDataLst>
          </p:nvPr>
        </p:nvSpPr>
        <p:spPr bwMode="auto">
          <a:xfrm rot="10800000" flipV="1">
            <a:off x="0" y="6355080"/>
            <a:ext cx="9144000" cy="502920"/>
          </a:xfrm>
          <a:prstGeom prst="rect">
            <a:avLst/>
          </a:prstGeom>
          <a:gradFill flip="none" rotWithShape="1">
            <a:gsLst>
              <a:gs pos="0">
                <a:srgbClr val="000000">
                  <a:lumMod val="20000"/>
                  <a:lumOff val="80000"/>
                </a:srgbClr>
              </a:gs>
              <a:gs pos="100000">
                <a:srgbClr val="FFFFFF"/>
              </a:gs>
            </a:gsLst>
            <a:lin ang="5400000" scaled="1"/>
            <a:tileRect/>
          </a:gradFill>
          <a:ln w="19050"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900" b="0" i="0" u="none" strike="noStrike" kern="1200" cap="none" spc="0" normalizeH="0" baseline="0" noProof="0" dirty="0">
              <a:ln>
                <a:noFill/>
              </a:ln>
              <a:solidFill>
                <a:srgbClr val="2E4260"/>
              </a:solidFill>
              <a:effectLst/>
              <a:uLnTx/>
              <a:uFillTx/>
              <a:latin typeface="Franklin Gothic Book" pitchFamily="34" charset="0"/>
              <a:ea typeface="+mn-ea"/>
              <a:cs typeface="+mn-cs"/>
            </a:endParaRPr>
          </a:p>
        </p:txBody>
      </p:sp>
      <p:sp>
        <p:nvSpPr>
          <p:cNvPr id="11" name="Slide Number Placeholder 5"/>
          <p:cNvSpPr txBox="1">
            <a:spLocks/>
          </p:cNvSpPr>
          <p:nvPr>
            <p:custDataLst>
              <p:tags r:id="rId8"/>
            </p:custDataLst>
          </p:nvPr>
        </p:nvSpPr>
        <p:spPr bwMode="auto">
          <a:xfrm>
            <a:off x="2081666" y="6510352"/>
            <a:ext cx="1097280" cy="228600"/>
          </a:xfrm>
          <a:prstGeom prst="rect">
            <a:avLst/>
          </a:prstGeom>
          <a:noFill/>
          <a:ln w="9525">
            <a:noFill/>
            <a:miter lim="800000"/>
            <a:headEnd/>
            <a:tailEnd/>
          </a:ln>
        </p:spPr>
        <p:txBody>
          <a:bodyPr anchor="ctr"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rgbClr val="808080"/>
              </a:solidFill>
              <a:effectLst/>
              <a:uLnTx/>
              <a:uFillTx/>
              <a:latin typeface="Arial"/>
            </a:endParaRPr>
          </a:p>
        </p:txBody>
      </p:sp>
      <p:sp>
        <p:nvSpPr>
          <p:cNvPr id="14" name="TextBox 13"/>
          <p:cNvSpPr txBox="1"/>
          <p:nvPr>
            <p:custDataLst>
              <p:tags r:id="rId9"/>
            </p:custDataLst>
          </p:nvPr>
        </p:nvSpPr>
        <p:spPr>
          <a:xfrm>
            <a:off x="492764" y="6510352"/>
            <a:ext cx="309700" cy="215444"/>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fld id="{FAB58BC5-DDAB-49F3-80FB-27BA58A82ED8}" type="slidenum">
              <a:rPr kumimoji="0" lang="en-US" sz="800" b="0" i="0" u="none" strike="noStrike" kern="0" cap="none" spc="0" normalizeH="0" baseline="0" noProof="0" smtClean="0">
                <a:ln>
                  <a:noFill/>
                </a:ln>
                <a:solidFill>
                  <a:srgbClr val="808080"/>
                </a:solidFill>
                <a:effectLst/>
                <a:uLnTx/>
                <a:uFillTx/>
                <a:latin typeface="Arial"/>
              </a:rPr>
              <a:pPr marL="0" marR="0" lvl="0" indent="0" algn="ctr" defTabSz="914400" eaLnBrk="1" fontAlgn="auto" latinLnBrk="0" hangingPunct="1">
                <a:lnSpc>
                  <a:spcPct val="100000"/>
                </a:lnSpc>
                <a:spcBef>
                  <a:spcPts val="0"/>
                </a:spcBef>
                <a:spcAft>
                  <a:spcPts val="0"/>
                </a:spcAft>
                <a:buClrTx/>
                <a:buSzTx/>
                <a:buFontTx/>
                <a:buNone/>
                <a:tabLst/>
                <a:defRPr/>
              </a:pPr>
              <a:t>‹#›</a:t>
            </a:fld>
            <a:endParaRPr kumimoji="0" lang="en-US" sz="800" b="0" i="0" u="none" strike="noStrike" kern="0" cap="none" spc="0" normalizeH="0" baseline="0" noProof="0" dirty="0" smtClean="0">
              <a:ln>
                <a:noFill/>
              </a:ln>
              <a:solidFill>
                <a:srgbClr val="808080"/>
              </a:solidFill>
              <a:effectLst/>
              <a:uLnTx/>
              <a:uFillTx/>
              <a:latin typeface="Arial"/>
            </a:endParaRPr>
          </a:p>
        </p:txBody>
      </p:sp>
      <p:sp>
        <p:nvSpPr>
          <p:cNvPr id="15" name="Slide Number Placeholder 5"/>
          <p:cNvSpPr txBox="1">
            <a:spLocks/>
          </p:cNvSpPr>
          <p:nvPr>
            <p:custDataLst>
              <p:tags r:id="rId10"/>
            </p:custDataLst>
          </p:nvPr>
        </p:nvSpPr>
        <p:spPr bwMode="auto">
          <a:xfrm>
            <a:off x="923579" y="6510352"/>
            <a:ext cx="1280160" cy="228600"/>
          </a:xfrm>
          <a:prstGeom prst="rect">
            <a:avLst/>
          </a:prstGeom>
          <a:noFill/>
          <a:ln w="9525">
            <a:noFill/>
            <a:miter lim="800000"/>
            <a:headEnd/>
            <a:tailEnd/>
          </a:ln>
        </p:spPr>
        <p:txBody>
          <a:bodyPr anchor="ctr" anchorCtr="0"/>
          <a:lstStyle/>
          <a:p>
            <a:pPr marL="0" marR="0" lvl="0" indent="0" defTabSz="914400" eaLnBrk="1" fontAlgn="auto" latinLnBrk="0" hangingPunct="1">
              <a:lnSpc>
                <a:spcPct val="100000"/>
              </a:lnSpc>
              <a:spcBef>
                <a:spcPts val="0"/>
              </a:spcBef>
              <a:spcAft>
                <a:spcPts val="0"/>
              </a:spcAft>
              <a:buClrTx/>
              <a:buSzTx/>
              <a:buFontTx/>
              <a:buNone/>
              <a:tabLst/>
              <a:defRPr/>
            </a:pPr>
            <a:fld id="{FBC574D6-4757-4FDC-B3F8-A1C3E6F4AE52}" type="datetime4">
              <a:rPr kumimoji="0" lang="en-US" sz="800" b="0" i="0" u="none" strike="noStrike" kern="0" cap="none" spc="0" normalizeH="0" baseline="0" noProof="0" smtClean="0">
                <a:ln>
                  <a:noFill/>
                </a:ln>
                <a:solidFill>
                  <a:srgbClr val="808080"/>
                </a:solidFill>
                <a:effectLst/>
                <a:uLnTx/>
                <a:uFillTx/>
                <a:latin typeface="Arial"/>
              </a:rPr>
              <a:pPr marL="0" marR="0" lvl="0" indent="0" defTabSz="914400" eaLnBrk="1" fontAlgn="auto" latinLnBrk="0" hangingPunct="1">
                <a:lnSpc>
                  <a:spcPct val="100000"/>
                </a:lnSpc>
                <a:spcBef>
                  <a:spcPts val="0"/>
                </a:spcBef>
                <a:spcAft>
                  <a:spcPts val="0"/>
                </a:spcAft>
                <a:buClrTx/>
                <a:buSzTx/>
                <a:buFontTx/>
                <a:buNone/>
                <a:tabLst/>
                <a:defRPr/>
              </a:pPr>
              <a:t>August 6, 2016</a:t>
            </a:fld>
            <a:endParaRPr kumimoji="0" lang="en-US" sz="800" b="0" i="0" u="none" strike="noStrike" kern="0" cap="none" spc="0" normalizeH="0" baseline="0" noProof="0" dirty="0">
              <a:ln>
                <a:noFill/>
              </a:ln>
              <a:solidFill>
                <a:srgbClr val="808080"/>
              </a:solidFill>
              <a:effectLst/>
              <a:uLnTx/>
              <a:uFillTx/>
              <a:latin typeface="Arial"/>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ransition>
    <p:fade/>
  </p:transition>
  <p:timing>
    <p:tnLst>
      <p:par>
        <p:cTn id="1" dur="indefinite" restart="never" nodeType="tmRoot"/>
      </p:par>
    </p:tnLst>
  </p:timing>
  <p:txStyles>
    <p:titleStyle>
      <a:lvl1pPr algn="l" defTabSz="914400" rtl="0" eaLnBrk="1" latinLnBrk="0" hangingPunct="1">
        <a:spcBef>
          <a:spcPct val="0"/>
        </a:spcBef>
        <a:buNone/>
        <a:defRPr sz="3600" kern="1200">
          <a:gradFill>
            <a:gsLst>
              <a:gs pos="0">
                <a:srgbClr val="000000"/>
              </a:gs>
              <a:gs pos="50000">
                <a:srgbClr val="233148"/>
              </a:gs>
              <a:gs pos="100000">
                <a:srgbClr val="2C3F5B"/>
              </a:gs>
            </a:gsLst>
            <a:lin ang="16200000" scaled="1"/>
          </a:gradFill>
          <a:latin typeface="Franklin Gothic Book" pitchFamily="34" charset="0"/>
          <a:ea typeface="+mj-ea"/>
          <a:cs typeface="+mj-cs"/>
        </a:defRPr>
      </a:lvl1pPr>
    </p:titleStyle>
    <p:bodyStyle>
      <a:lvl1pPr marL="228600" indent="-228600" algn="l" defTabSz="914400" rtl="0" eaLnBrk="1" latinLnBrk="0" hangingPunct="1">
        <a:spcBef>
          <a:spcPts val="0"/>
        </a:spcBef>
        <a:spcAft>
          <a:spcPts val="600"/>
        </a:spcAft>
        <a:buFont typeface="Arial" pitchFamily="34" charset="0"/>
        <a:buChar char="•"/>
        <a:defRPr sz="2800" kern="1200">
          <a:solidFill>
            <a:schemeClr val="tx1"/>
          </a:solidFill>
          <a:latin typeface="Franklin Gothic Book" pitchFamily="34" charset="0"/>
          <a:ea typeface="+mn-ea"/>
          <a:cs typeface="+mn-cs"/>
        </a:defRPr>
      </a:lvl1pPr>
      <a:lvl2pPr marL="742950" indent="-285750" algn="l" defTabSz="914400" rtl="0" eaLnBrk="1" latinLnBrk="0" hangingPunct="1">
        <a:spcBef>
          <a:spcPts val="0"/>
        </a:spcBef>
        <a:spcAft>
          <a:spcPts val="600"/>
        </a:spcAft>
        <a:buFont typeface="Arial" pitchFamily="34" charset="0"/>
        <a:buChar char="–"/>
        <a:defRPr sz="2400" kern="1200">
          <a:solidFill>
            <a:schemeClr val="bg1"/>
          </a:solidFill>
          <a:latin typeface="Franklin Gothic Book" pitchFamily="34" charset="0"/>
          <a:ea typeface="+mn-ea"/>
          <a:cs typeface="+mn-cs"/>
        </a:defRPr>
      </a:lvl2pPr>
      <a:lvl3pPr marL="1143000" indent="-228600" algn="l" defTabSz="914400" rtl="0" eaLnBrk="1" latinLnBrk="0" hangingPunct="1">
        <a:spcBef>
          <a:spcPts val="0"/>
        </a:spcBef>
        <a:spcAft>
          <a:spcPts val="600"/>
        </a:spcAft>
        <a:buFont typeface="Arial" pitchFamily="34" charset="0"/>
        <a:buChar char="•"/>
        <a:defRPr sz="2000" kern="1200">
          <a:solidFill>
            <a:schemeClr val="bg1"/>
          </a:solidFill>
          <a:latin typeface="Franklin Gothic Book" pitchFamily="34" charset="0"/>
          <a:ea typeface="+mn-ea"/>
          <a:cs typeface="+mn-cs"/>
        </a:defRPr>
      </a:lvl3pPr>
      <a:lvl4pPr marL="1600200" indent="-228600" algn="l" defTabSz="914400" rtl="0" eaLnBrk="1" latinLnBrk="0" hangingPunct="1">
        <a:spcBef>
          <a:spcPts val="0"/>
        </a:spcBef>
        <a:spcAft>
          <a:spcPts val="600"/>
        </a:spcAft>
        <a:buFont typeface="Arial" pitchFamily="34" charset="0"/>
        <a:buChar char="–"/>
        <a:defRPr sz="1800" kern="1200">
          <a:solidFill>
            <a:schemeClr val="bg1"/>
          </a:solidFill>
          <a:latin typeface="Franklin Gothic Book" pitchFamily="34" charset="0"/>
          <a:ea typeface="+mn-ea"/>
          <a:cs typeface="+mn-cs"/>
        </a:defRPr>
      </a:lvl4pPr>
      <a:lvl5pPr marL="2057400" indent="-228600" algn="l" defTabSz="914400" rtl="0" eaLnBrk="1" latinLnBrk="0" hangingPunct="1">
        <a:spcBef>
          <a:spcPts val="0"/>
        </a:spcBef>
        <a:spcAft>
          <a:spcPts val="600"/>
        </a:spcAft>
        <a:buFont typeface="Arial" pitchFamily="34" charset="0"/>
        <a:buChar char="•"/>
        <a:defRPr sz="1600" kern="1200">
          <a:solidFill>
            <a:schemeClr val="bg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p:cNvGraphicFramePr>
            <a:graphicFrameLocks/>
          </p:cNvGraphicFramePr>
          <p:nvPr>
            <p:custDataLst>
              <p:tags r:id="rId4"/>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5122" name="think-cell Slide" r:id="rId9" imgW="0" imgH="0" progId="">
                  <p:embed/>
                </p:oleObj>
              </mc:Choice>
              <mc:Fallback>
                <p:oleObj name="think-cell Slide" r:id="rId9"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5"/>
          <p:cNvSpPr/>
          <p:nvPr>
            <p:custDataLst>
              <p:tags r:id="rId5"/>
            </p:custDataLst>
          </p:nvPr>
        </p:nvSpPr>
        <p:spPr bwMode="auto">
          <a:xfrm rot="10800000" flipV="1">
            <a:off x="0" y="6355080"/>
            <a:ext cx="9144000" cy="502920"/>
          </a:xfrm>
          <a:prstGeom prst="rect">
            <a:avLst/>
          </a:prstGeom>
          <a:gradFill flip="none" rotWithShape="1">
            <a:gsLst>
              <a:gs pos="0">
                <a:srgbClr val="000000">
                  <a:lumMod val="20000"/>
                  <a:lumOff val="80000"/>
                </a:srgbClr>
              </a:gs>
              <a:gs pos="100000">
                <a:srgbClr val="FFFFFF"/>
              </a:gs>
            </a:gsLst>
            <a:lin ang="5400000" scaled="1"/>
            <a:tileRect/>
          </a:gradFill>
          <a:ln w="19050" cap="flat" cmpd="sng" algn="ctr">
            <a:noFill/>
            <a:prstDash val="solid"/>
            <a:round/>
            <a:headEnd type="none" w="med" len="med"/>
            <a:tailEnd type="none" w="med" len="med"/>
          </a:ln>
          <a:effectLst/>
        </p:spPr>
        <p:txBody>
          <a:bodyPr/>
          <a:lstStyle/>
          <a:p>
            <a:pPr fontAlgn="base">
              <a:spcBef>
                <a:spcPct val="50000"/>
              </a:spcBef>
              <a:spcAft>
                <a:spcPct val="0"/>
              </a:spcAft>
              <a:defRPr/>
            </a:pPr>
            <a:endParaRPr lang="en-US" sz="900" dirty="0">
              <a:solidFill>
                <a:srgbClr val="2E4260"/>
              </a:solidFill>
              <a:latin typeface="Franklin Gothic Book" pitchFamily="34" charset="0"/>
            </a:endParaRPr>
          </a:p>
        </p:txBody>
      </p:sp>
      <p:sp>
        <p:nvSpPr>
          <p:cNvPr id="11" name="Slide Number Placeholder 5"/>
          <p:cNvSpPr txBox="1">
            <a:spLocks/>
          </p:cNvSpPr>
          <p:nvPr>
            <p:custDataLst>
              <p:tags r:id="rId6"/>
            </p:custDataLst>
          </p:nvPr>
        </p:nvSpPr>
        <p:spPr bwMode="auto">
          <a:xfrm>
            <a:off x="2081666" y="6510352"/>
            <a:ext cx="1097280" cy="228600"/>
          </a:xfrm>
          <a:prstGeom prst="rect">
            <a:avLst/>
          </a:prstGeom>
          <a:noFill/>
          <a:ln w="9525">
            <a:noFill/>
            <a:miter lim="800000"/>
            <a:headEnd/>
            <a:tailEnd/>
          </a:ln>
        </p:spPr>
        <p:txBody>
          <a:bodyPr anchor="ctr" anchorCtr="0"/>
          <a:lstStyle/>
          <a:p>
            <a:pPr>
              <a:defRPr/>
            </a:pPr>
            <a:endParaRPr lang="en-US" sz="800" kern="0" dirty="0">
              <a:solidFill>
                <a:srgbClr val="808080"/>
              </a:solidFill>
              <a:latin typeface="Arial"/>
            </a:endParaRPr>
          </a:p>
        </p:txBody>
      </p:sp>
      <p:sp>
        <p:nvSpPr>
          <p:cNvPr id="14" name="TextBox 13"/>
          <p:cNvSpPr txBox="1"/>
          <p:nvPr>
            <p:custDataLst>
              <p:tags r:id="rId7"/>
            </p:custDataLst>
          </p:nvPr>
        </p:nvSpPr>
        <p:spPr>
          <a:xfrm>
            <a:off x="492764" y="6510352"/>
            <a:ext cx="309700" cy="215444"/>
          </a:xfrm>
          <a:prstGeom prst="rect">
            <a:avLst/>
          </a:prstGeom>
          <a:noFill/>
        </p:spPr>
        <p:txBody>
          <a:bodyPr wrap="none" rtlCol="0" anchor="ctr" anchorCtr="0">
            <a:spAutoFit/>
          </a:bodyPr>
          <a:lstStyle/>
          <a:p>
            <a:pPr algn="ctr">
              <a:defRPr/>
            </a:pPr>
            <a:fld id="{FAB58BC5-DDAB-49F3-80FB-27BA58A82ED8}" type="slidenum">
              <a:rPr lang="en-US" sz="800" kern="0" smtClean="0">
                <a:solidFill>
                  <a:srgbClr val="808080"/>
                </a:solidFill>
                <a:latin typeface="Arial"/>
              </a:rPr>
              <a:pPr algn="ctr">
                <a:defRPr/>
              </a:pPr>
              <a:t>‹#›</a:t>
            </a:fld>
            <a:endParaRPr lang="en-US" sz="800" kern="0" dirty="0" smtClean="0">
              <a:solidFill>
                <a:srgbClr val="808080"/>
              </a:solidFill>
              <a:latin typeface="Arial"/>
            </a:endParaRPr>
          </a:p>
        </p:txBody>
      </p:sp>
      <p:sp>
        <p:nvSpPr>
          <p:cNvPr id="15" name="Slide Number Placeholder 5"/>
          <p:cNvSpPr txBox="1">
            <a:spLocks/>
          </p:cNvSpPr>
          <p:nvPr>
            <p:custDataLst>
              <p:tags r:id="rId8"/>
            </p:custDataLst>
          </p:nvPr>
        </p:nvSpPr>
        <p:spPr bwMode="auto">
          <a:xfrm>
            <a:off x="923579" y="6510352"/>
            <a:ext cx="1280160" cy="228600"/>
          </a:xfrm>
          <a:prstGeom prst="rect">
            <a:avLst/>
          </a:prstGeom>
          <a:noFill/>
          <a:ln w="9525">
            <a:noFill/>
            <a:miter lim="800000"/>
            <a:headEnd/>
            <a:tailEnd/>
          </a:ln>
        </p:spPr>
        <p:txBody>
          <a:bodyPr anchor="ctr" anchorCtr="0"/>
          <a:lstStyle/>
          <a:p>
            <a:pPr>
              <a:defRPr/>
            </a:pPr>
            <a:fld id="{FBC574D6-4757-4FDC-B3F8-A1C3E6F4AE52}" type="datetime4">
              <a:rPr lang="en-US" sz="800" kern="0" smtClean="0">
                <a:solidFill>
                  <a:srgbClr val="808080"/>
                </a:solidFill>
                <a:latin typeface="Arial"/>
              </a:rPr>
              <a:pPr>
                <a:defRPr/>
              </a:pPr>
              <a:t>August 6, 2016</a:t>
            </a:fld>
            <a:endParaRPr lang="en-US" sz="800" kern="0" dirty="0">
              <a:solidFill>
                <a:srgbClr val="808080"/>
              </a:solidFill>
              <a:latin typeface="Arial"/>
            </a:endParaRPr>
          </a:p>
        </p:txBody>
      </p:sp>
    </p:spTree>
    <p:extLst>
      <p:ext uri="{BB962C8B-B14F-4D97-AF65-F5344CB8AC3E}">
        <p14:creationId xmlns:p14="http://schemas.microsoft.com/office/powerpoint/2010/main" val="2933391948"/>
      </p:ext>
    </p:extLst>
  </p:cSld>
  <p:clrMap bg1="lt1" tx1="dk1" bg2="lt2" tx2="dk2" accent1="accent1" accent2="accent2" accent3="accent3" accent4="accent4" accent5="accent5" accent6="accent6" hlink="hlink" folHlink="folHlink"/>
  <p:sldLayoutIdLst>
    <p:sldLayoutId id="2147483668" r:id="rId1"/>
  </p:sldLayoutIdLst>
  <p:transition>
    <p:fade/>
  </p:transition>
  <p:timing>
    <p:tnLst>
      <p:par>
        <p:cTn id="1" dur="indefinite" restart="never" nodeType="tmRoot"/>
      </p:par>
    </p:tnLst>
  </p:timing>
  <p:txStyles>
    <p:titleStyle>
      <a:lvl1pPr algn="l" defTabSz="914400" rtl="0" eaLnBrk="1" latinLnBrk="0" hangingPunct="1">
        <a:spcBef>
          <a:spcPct val="0"/>
        </a:spcBef>
        <a:buNone/>
        <a:defRPr sz="3600" kern="1200">
          <a:gradFill>
            <a:gsLst>
              <a:gs pos="0">
                <a:srgbClr val="000000"/>
              </a:gs>
              <a:gs pos="50000">
                <a:srgbClr val="233148"/>
              </a:gs>
              <a:gs pos="100000">
                <a:srgbClr val="2C3F5B"/>
              </a:gs>
            </a:gsLst>
            <a:lin ang="16200000" scaled="1"/>
          </a:gradFill>
          <a:latin typeface="Franklin Gothic Book" pitchFamily="34" charset="0"/>
          <a:ea typeface="+mj-ea"/>
          <a:cs typeface="+mj-cs"/>
        </a:defRPr>
      </a:lvl1pPr>
    </p:titleStyle>
    <p:bodyStyle>
      <a:lvl1pPr marL="228600" indent="-228600" algn="l" defTabSz="914400" rtl="0" eaLnBrk="1" latinLnBrk="0" hangingPunct="1">
        <a:spcBef>
          <a:spcPts val="0"/>
        </a:spcBef>
        <a:spcAft>
          <a:spcPts val="600"/>
        </a:spcAft>
        <a:buFont typeface="Arial" pitchFamily="34" charset="0"/>
        <a:buChar char="•"/>
        <a:defRPr sz="2800" kern="1200">
          <a:solidFill>
            <a:schemeClr val="tx1"/>
          </a:solidFill>
          <a:latin typeface="Franklin Gothic Book" pitchFamily="34" charset="0"/>
          <a:ea typeface="+mn-ea"/>
          <a:cs typeface="+mn-cs"/>
        </a:defRPr>
      </a:lvl1pPr>
      <a:lvl2pPr marL="742950" indent="-285750" algn="l" defTabSz="914400" rtl="0" eaLnBrk="1" latinLnBrk="0" hangingPunct="1">
        <a:spcBef>
          <a:spcPts val="0"/>
        </a:spcBef>
        <a:spcAft>
          <a:spcPts val="600"/>
        </a:spcAft>
        <a:buFont typeface="Arial" pitchFamily="34" charset="0"/>
        <a:buChar char="–"/>
        <a:defRPr sz="2400" kern="1200">
          <a:solidFill>
            <a:schemeClr val="bg1"/>
          </a:solidFill>
          <a:latin typeface="Franklin Gothic Book" pitchFamily="34" charset="0"/>
          <a:ea typeface="+mn-ea"/>
          <a:cs typeface="+mn-cs"/>
        </a:defRPr>
      </a:lvl2pPr>
      <a:lvl3pPr marL="1143000" indent="-228600" algn="l" defTabSz="914400" rtl="0" eaLnBrk="1" latinLnBrk="0" hangingPunct="1">
        <a:spcBef>
          <a:spcPts val="0"/>
        </a:spcBef>
        <a:spcAft>
          <a:spcPts val="600"/>
        </a:spcAft>
        <a:buFont typeface="Arial" pitchFamily="34" charset="0"/>
        <a:buChar char="•"/>
        <a:defRPr sz="2000" kern="1200">
          <a:solidFill>
            <a:schemeClr val="bg1"/>
          </a:solidFill>
          <a:latin typeface="Franklin Gothic Book" pitchFamily="34" charset="0"/>
          <a:ea typeface="+mn-ea"/>
          <a:cs typeface="+mn-cs"/>
        </a:defRPr>
      </a:lvl3pPr>
      <a:lvl4pPr marL="1600200" indent="-228600" algn="l" defTabSz="914400" rtl="0" eaLnBrk="1" latinLnBrk="0" hangingPunct="1">
        <a:spcBef>
          <a:spcPts val="0"/>
        </a:spcBef>
        <a:spcAft>
          <a:spcPts val="600"/>
        </a:spcAft>
        <a:buFont typeface="Arial" pitchFamily="34" charset="0"/>
        <a:buChar char="–"/>
        <a:defRPr sz="1800" kern="1200">
          <a:solidFill>
            <a:schemeClr val="bg1"/>
          </a:solidFill>
          <a:latin typeface="Franklin Gothic Book" pitchFamily="34" charset="0"/>
          <a:ea typeface="+mn-ea"/>
          <a:cs typeface="+mn-cs"/>
        </a:defRPr>
      </a:lvl4pPr>
      <a:lvl5pPr marL="2057400" indent="-228600" algn="l" defTabSz="914400" rtl="0" eaLnBrk="1" latinLnBrk="0" hangingPunct="1">
        <a:spcBef>
          <a:spcPts val="0"/>
        </a:spcBef>
        <a:spcAft>
          <a:spcPts val="600"/>
        </a:spcAft>
        <a:buFont typeface="Arial" pitchFamily="34" charset="0"/>
        <a:buChar char="•"/>
        <a:defRPr sz="1600" kern="1200">
          <a:solidFill>
            <a:schemeClr val="bg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Free-form Friday – </a:t>
            </a:r>
            <a:br>
              <a:rPr lang="en-US" dirty="0" smtClean="0"/>
            </a:br>
            <a:r>
              <a:rPr lang="en-US" dirty="0" smtClean="0"/>
              <a:t>Putting Courses on the Learn Center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Courses</a:t>
            </a:r>
            <a:endParaRPr lang="en-US" dirty="0"/>
          </a:p>
        </p:txBody>
      </p:sp>
      <p:pic>
        <p:nvPicPr>
          <p:cNvPr id="4" name="Content Placeholder 3" descr="Edit1.gif"/>
          <p:cNvPicPr>
            <a:picLocks noGrp="1" noChangeAspect="1"/>
          </p:cNvPicPr>
          <p:nvPr>
            <p:ph idx="1"/>
          </p:nvPr>
        </p:nvPicPr>
        <p:blipFill>
          <a:blip r:embed="rId3" cstate="print"/>
          <a:stretch>
            <a:fillRect/>
          </a:stretch>
        </p:blipFill>
        <p:spPr>
          <a:xfrm>
            <a:off x="1579402" y="1524000"/>
            <a:ext cx="5950271" cy="4602163"/>
          </a:xfrm>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 a test</a:t>
            </a:r>
            <a:endParaRPr lang="en-US" dirty="0"/>
          </a:p>
        </p:txBody>
      </p:sp>
      <p:pic>
        <p:nvPicPr>
          <p:cNvPr id="4" name="Content Placeholder 3" descr="Instance2.gif"/>
          <p:cNvPicPr>
            <a:picLocks noGrp="1" noChangeAspect="1"/>
          </p:cNvPicPr>
          <p:nvPr>
            <p:ph idx="1"/>
          </p:nvPr>
        </p:nvPicPr>
        <p:blipFill>
          <a:blip r:embed="rId3" cstate="print"/>
          <a:stretch>
            <a:fillRect/>
          </a:stretch>
        </p:blipFill>
        <p:spPr>
          <a:xfrm>
            <a:off x="1313721" y="1524000"/>
            <a:ext cx="6481633" cy="4602163"/>
          </a:xfrm>
        </p:spPr>
      </p:pic>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 SCORM course</a:t>
            </a:r>
            <a:endParaRPr lang="en-US" dirty="0"/>
          </a:p>
        </p:txBody>
      </p:sp>
      <p:pic>
        <p:nvPicPr>
          <p:cNvPr id="4" name="Content Placeholder 3" descr="scorm2.gif"/>
          <p:cNvPicPr>
            <a:picLocks noGrp="1" noChangeAspect="1"/>
          </p:cNvPicPr>
          <p:nvPr>
            <p:ph idx="1"/>
          </p:nvPr>
        </p:nvPicPr>
        <p:blipFill>
          <a:blip r:embed="rId3" cstate="print"/>
          <a:stretch>
            <a:fillRect/>
          </a:stretch>
        </p:blipFill>
        <p:spPr>
          <a:xfrm>
            <a:off x="1313721" y="1524000"/>
            <a:ext cx="6481633" cy="4602163"/>
          </a:xfrm>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a course</a:t>
            </a:r>
            <a:endParaRPr lang="en-US" dirty="0"/>
          </a:p>
        </p:txBody>
      </p:sp>
      <p:sp>
        <p:nvSpPr>
          <p:cNvPr id="3" name="Content Placeholder 2"/>
          <p:cNvSpPr>
            <a:spLocks noGrp="1"/>
          </p:cNvSpPr>
          <p:nvPr>
            <p:ph idx="1"/>
          </p:nvPr>
        </p:nvSpPr>
        <p:spPr/>
        <p:txBody>
          <a:bodyPr/>
          <a:lstStyle/>
          <a:p>
            <a:r>
              <a:rPr lang="en-US" dirty="0" smtClean="0"/>
              <a:t>Posted on Self-paced courses page</a:t>
            </a:r>
          </a:p>
          <a:p>
            <a:pPr lvl="1"/>
            <a:r>
              <a:rPr lang="en-US" dirty="0" smtClean="0"/>
              <a:t>Admin Assistant</a:t>
            </a:r>
          </a:p>
          <a:p>
            <a:r>
              <a:rPr lang="en-US" dirty="0" smtClean="0"/>
              <a:t>Technical Internal Learn Center – sent out as assignments</a:t>
            </a:r>
          </a:p>
          <a:p>
            <a:pPr lvl="1"/>
            <a:r>
              <a:rPr lang="en-US" dirty="0" smtClean="0"/>
              <a:t>Technical Department Admin</a:t>
            </a: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Summary</a:t>
            </a:r>
            <a:endParaRPr lang="en-US" dirty="0"/>
          </a:p>
        </p:txBody>
      </p:sp>
      <p:sp>
        <p:nvSpPr>
          <p:cNvPr id="5" name="Content Placeholder 4"/>
          <p:cNvSpPr>
            <a:spLocks noGrp="1"/>
          </p:cNvSpPr>
          <p:nvPr>
            <p:ph idx="1"/>
          </p:nvPr>
        </p:nvSpPr>
        <p:spPr/>
        <p:txBody>
          <a:bodyPr>
            <a:normAutofit lnSpcReduction="10000"/>
          </a:bodyPr>
          <a:lstStyle/>
          <a:p>
            <a:r>
              <a:rPr lang="en-US" dirty="0" smtClean="0"/>
              <a:t>What are courses?</a:t>
            </a:r>
          </a:p>
          <a:p>
            <a:r>
              <a:rPr lang="en-US" dirty="0" smtClean="0"/>
              <a:t>What is SCORM?</a:t>
            </a:r>
          </a:p>
          <a:p>
            <a:r>
              <a:rPr lang="en-US" dirty="0" smtClean="0"/>
              <a:t>Gathering information</a:t>
            </a:r>
          </a:p>
          <a:p>
            <a:r>
              <a:rPr lang="en-US" dirty="0" smtClean="0"/>
              <a:t>FTP course materials</a:t>
            </a:r>
          </a:p>
          <a:p>
            <a:r>
              <a:rPr lang="en-US" dirty="0" smtClean="0"/>
              <a:t>Create a new course</a:t>
            </a:r>
          </a:p>
          <a:p>
            <a:r>
              <a:rPr lang="en-US" dirty="0" smtClean="0"/>
              <a:t>Insert a course</a:t>
            </a:r>
          </a:p>
          <a:p>
            <a:r>
              <a:rPr lang="en-US" dirty="0" smtClean="0"/>
              <a:t>Edit courses</a:t>
            </a:r>
          </a:p>
          <a:p>
            <a:r>
              <a:rPr lang="en-US" dirty="0" smtClean="0"/>
              <a:t>Attach a test</a:t>
            </a:r>
          </a:p>
          <a:p>
            <a:r>
              <a:rPr lang="en-US" dirty="0" smtClean="0"/>
              <a:t>Insert SCORM course</a:t>
            </a:r>
          </a:p>
          <a:p>
            <a:r>
              <a:rPr lang="en-US" dirty="0" smtClean="0"/>
              <a:t>Post the course</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chor="ctr">
            <a:normAutofit/>
          </a:bodyPr>
          <a:lstStyle/>
          <a:p>
            <a:pPr algn="ctr">
              <a:buNone/>
            </a:pPr>
            <a:r>
              <a:rPr lang="en-US" sz="6000" dirty="0" smtClean="0"/>
              <a:t>Any Questions?</a:t>
            </a:r>
            <a:endParaRPr lang="en-US" sz="6000"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p:txBody>
          <a:bodyPr/>
          <a:lstStyle/>
          <a:p>
            <a:r>
              <a:rPr lang="en-US" dirty="0" smtClean="0"/>
              <a:t>Amy Foster</a:t>
            </a:r>
          </a:p>
          <a:p>
            <a:pPr lvl="1"/>
            <a:r>
              <a:rPr lang="en-US" smtClean="0"/>
              <a:t>Online Course </a:t>
            </a:r>
            <a:r>
              <a:rPr lang="en-US" dirty="0" smtClean="0"/>
              <a:t>Developer</a:t>
            </a:r>
          </a:p>
          <a:p>
            <a:pPr lvl="1"/>
            <a:r>
              <a:rPr lang="en-US" dirty="0" smtClean="0"/>
              <a:t>Sales &amp; Service Readiness</a:t>
            </a:r>
          </a:p>
          <a:p>
            <a:pPr lvl="1"/>
            <a:r>
              <a:rPr lang="en-US" dirty="0" smtClean="0"/>
              <a:t>With IGT since 2001</a:t>
            </a:r>
            <a:endParaRPr lang="en-US" dirty="0"/>
          </a:p>
        </p:txBody>
      </p:sp>
      <p:pic>
        <p:nvPicPr>
          <p:cNvPr id="4" name="Picture 3" descr="Amy2.JPG"/>
          <p:cNvPicPr>
            <a:picLocks noChangeAspect="1"/>
          </p:cNvPicPr>
          <p:nvPr/>
        </p:nvPicPr>
        <p:blipFill>
          <a:blip r:embed="rId2" cstate="print"/>
          <a:stretch>
            <a:fillRect/>
          </a:stretch>
        </p:blipFill>
        <p:spPr>
          <a:xfrm>
            <a:off x="5181600" y="1600200"/>
            <a:ext cx="3086100" cy="2057400"/>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What are courses?</a:t>
            </a:r>
          </a:p>
          <a:p>
            <a:r>
              <a:rPr lang="en-US" dirty="0" smtClean="0"/>
              <a:t>What is SCORM?</a:t>
            </a:r>
          </a:p>
          <a:p>
            <a:r>
              <a:rPr lang="en-US" dirty="0" smtClean="0"/>
              <a:t>Gathering information</a:t>
            </a:r>
          </a:p>
          <a:p>
            <a:r>
              <a:rPr lang="en-US" dirty="0" smtClean="0"/>
              <a:t>FTP course materials</a:t>
            </a:r>
          </a:p>
          <a:p>
            <a:r>
              <a:rPr lang="en-US" dirty="0" smtClean="0"/>
              <a:t>Create a new course</a:t>
            </a:r>
          </a:p>
          <a:p>
            <a:r>
              <a:rPr lang="en-US" dirty="0" smtClean="0"/>
              <a:t>Insert a course</a:t>
            </a:r>
          </a:p>
          <a:p>
            <a:r>
              <a:rPr lang="en-US" dirty="0" smtClean="0"/>
              <a:t>Edit courses</a:t>
            </a:r>
          </a:p>
          <a:p>
            <a:r>
              <a:rPr lang="en-US" dirty="0" smtClean="0"/>
              <a:t>Attach a test</a:t>
            </a:r>
          </a:p>
          <a:p>
            <a:r>
              <a:rPr lang="en-US" dirty="0" smtClean="0"/>
              <a:t>Insert SCORM course</a:t>
            </a:r>
          </a:p>
          <a:p>
            <a:r>
              <a:rPr lang="en-US" dirty="0" smtClean="0"/>
              <a:t>Post the course</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courses?</a:t>
            </a:r>
            <a:endParaRPr lang="en-US" dirty="0"/>
          </a:p>
        </p:txBody>
      </p:sp>
      <p:sp>
        <p:nvSpPr>
          <p:cNvPr id="3" name="Content Placeholder 2"/>
          <p:cNvSpPr>
            <a:spLocks noGrp="1"/>
          </p:cNvSpPr>
          <p:nvPr>
            <p:ph idx="1"/>
          </p:nvPr>
        </p:nvSpPr>
        <p:spPr/>
        <p:txBody>
          <a:bodyPr/>
          <a:lstStyle/>
          <a:p>
            <a:r>
              <a:rPr lang="en-US" dirty="0" smtClean="0"/>
              <a:t>On-demand web-based training</a:t>
            </a:r>
          </a:p>
          <a:p>
            <a:pPr lvl="1"/>
            <a:r>
              <a:rPr lang="en-US" dirty="0" smtClean="0"/>
              <a:t>Accessed through the Learn Center</a:t>
            </a:r>
          </a:p>
          <a:p>
            <a:pPr lvl="1"/>
            <a:r>
              <a:rPr lang="en-US" dirty="0" smtClean="0"/>
              <a:t>Users receive credit</a:t>
            </a:r>
          </a:p>
          <a:p>
            <a:r>
              <a:rPr lang="en-US" dirty="0" smtClean="0"/>
              <a:t>Types of Content</a:t>
            </a:r>
          </a:p>
          <a:p>
            <a:pPr lvl="1"/>
            <a:r>
              <a:rPr lang="en-US" dirty="0" smtClean="0"/>
              <a:t>AT&amp;T Connect Event Recordings</a:t>
            </a:r>
          </a:p>
          <a:p>
            <a:pPr lvl="1"/>
            <a:r>
              <a:rPr lang="en-US" dirty="0" smtClean="0"/>
              <a:t>Interactive Material (Articulate)</a:t>
            </a:r>
          </a:p>
          <a:p>
            <a:r>
              <a:rPr lang="en-US" dirty="0" smtClean="0"/>
              <a:t>Tests</a:t>
            </a:r>
          </a:p>
          <a:p>
            <a:pPr lvl="1"/>
            <a:r>
              <a:rPr lang="en-US" dirty="0" smtClean="0"/>
              <a:t>May be required for completion</a:t>
            </a:r>
          </a:p>
          <a:p>
            <a:pPr lvl="1"/>
            <a:r>
              <a:rPr lang="en-US" dirty="0" smtClean="0"/>
              <a:t>Built in Learn Center &amp; attached to the course</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SCORM?</a:t>
            </a:r>
            <a:endParaRPr lang="en-US" dirty="0"/>
          </a:p>
        </p:txBody>
      </p:sp>
      <p:sp>
        <p:nvSpPr>
          <p:cNvPr id="3" name="Content Placeholder 2"/>
          <p:cNvSpPr>
            <a:spLocks noGrp="1"/>
          </p:cNvSpPr>
          <p:nvPr>
            <p:ph idx="1"/>
          </p:nvPr>
        </p:nvSpPr>
        <p:spPr/>
        <p:txBody>
          <a:bodyPr/>
          <a:lstStyle/>
          <a:p>
            <a:r>
              <a:rPr lang="en-US" dirty="0" smtClean="0"/>
              <a:t>Shareable Content Object Reference Model</a:t>
            </a:r>
          </a:p>
          <a:p>
            <a:pPr lvl="1"/>
            <a:r>
              <a:rPr lang="en-US" dirty="0" smtClean="0"/>
              <a:t>Set of standards web content should adhere to</a:t>
            </a:r>
          </a:p>
          <a:p>
            <a:r>
              <a:rPr lang="en-US" dirty="0" smtClean="0"/>
              <a:t>Allows test information to be built into material</a:t>
            </a:r>
          </a:p>
          <a:p>
            <a:pPr lvl="1"/>
            <a:r>
              <a:rPr lang="en-US" dirty="0" smtClean="0"/>
              <a:t>Test score is sent to the Learn Center</a:t>
            </a:r>
          </a:p>
          <a:p>
            <a:pPr lvl="1"/>
            <a:r>
              <a:rPr lang="en-US" dirty="0" smtClean="0"/>
              <a:t>Do not have to build a test in the Learn Center</a:t>
            </a:r>
          </a:p>
          <a:p>
            <a:r>
              <a:rPr lang="en-US" dirty="0" smtClean="0"/>
              <a:t>SCORM content must live on Learn servers</a:t>
            </a:r>
          </a:p>
          <a:p>
            <a:pPr lvl="1"/>
            <a:r>
              <a:rPr lang="en-US" dirty="0" smtClean="0"/>
              <a:t>Limited space</a:t>
            </a:r>
          </a:p>
          <a:p>
            <a:r>
              <a:rPr lang="en-US" dirty="0" smtClean="0"/>
              <a:t>Classes vs. courses</a:t>
            </a:r>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Information</a:t>
            </a:r>
            <a:endParaRPr lang="en-US" dirty="0"/>
          </a:p>
        </p:txBody>
      </p:sp>
      <p:sp>
        <p:nvSpPr>
          <p:cNvPr id="3" name="Content Placeholder 2"/>
          <p:cNvSpPr>
            <a:spLocks noGrp="1"/>
          </p:cNvSpPr>
          <p:nvPr>
            <p:ph idx="1"/>
          </p:nvPr>
        </p:nvSpPr>
        <p:spPr/>
        <p:txBody>
          <a:bodyPr/>
          <a:lstStyle/>
          <a:p>
            <a:r>
              <a:rPr lang="en-US" dirty="0" smtClean="0"/>
              <a:t>Name of course</a:t>
            </a:r>
          </a:p>
          <a:p>
            <a:r>
              <a:rPr lang="en-US" dirty="0" smtClean="0"/>
              <a:t>Short description</a:t>
            </a:r>
          </a:p>
          <a:p>
            <a:r>
              <a:rPr lang="en-US" dirty="0" smtClean="0"/>
              <a:t>Duration of course</a:t>
            </a:r>
          </a:p>
          <a:p>
            <a:r>
              <a:rPr lang="en-US" dirty="0" smtClean="0"/>
              <a:t>Format of course</a:t>
            </a:r>
          </a:p>
          <a:p>
            <a:r>
              <a:rPr lang="en-US" dirty="0" smtClean="0"/>
              <a:t>Is there a test?</a:t>
            </a:r>
          </a:p>
          <a:p>
            <a:r>
              <a:rPr lang="en-US" dirty="0" smtClean="0"/>
              <a:t>Location of event materials</a:t>
            </a:r>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 Course Materials</a:t>
            </a:r>
            <a:endParaRPr lang="en-US" dirty="0"/>
          </a:p>
        </p:txBody>
      </p:sp>
      <p:sp>
        <p:nvSpPr>
          <p:cNvPr id="3" name="Content Placeholder 2"/>
          <p:cNvSpPr>
            <a:spLocks noGrp="1"/>
          </p:cNvSpPr>
          <p:nvPr>
            <p:ph idx="1"/>
          </p:nvPr>
        </p:nvSpPr>
        <p:spPr/>
        <p:txBody>
          <a:bodyPr/>
          <a:lstStyle/>
          <a:p>
            <a:r>
              <a:rPr lang="en-US" dirty="0" smtClean="0"/>
              <a:t>Event Materials &amp; Supporting Materials</a:t>
            </a:r>
          </a:p>
          <a:p>
            <a:pPr lvl="1"/>
            <a:r>
              <a:rPr lang="en-US" dirty="0" err="1" smtClean="0"/>
              <a:t>Igtproducts</a:t>
            </a:r>
            <a:r>
              <a:rPr lang="en-US" dirty="0" smtClean="0"/>
              <a:t> server</a:t>
            </a:r>
          </a:p>
          <a:p>
            <a:r>
              <a:rPr lang="en-US" dirty="0" smtClean="0"/>
              <a:t>Core FTP </a:t>
            </a:r>
            <a:r>
              <a:rPr lang="en-US" dirty="0" err="1" smtClean="0"/>
              <a:t>Lite</a:t>
            </a:r>
            <a:r>
              <a:rPr lang="en-US" dirty="0" smtClean="0"/>
              <a:t> (App Share)</a:t>
            </a:r>
          </a:p>
          <a:p>
            <a:r>
              <a:rPr lang="en-US" dirty="0" smtClean="0"/>
              <a:t>replace “/</a:t>
            </a:r>
            <a:r>
              <a:rPr lang="en-US" dirty="0" err="1" smtClean="0"/>
              <a:t>igtproducts</a:t>
            </a:r>
            <a:r>
              <a:rPr lang="en-US" dirty="0" smtClean="0"/>
              <a:t>/</a:t>
            </a:r>
            <a:r>
              <a:rPr lang="en-US" dirty="0" err="1" smtClean="0"/>
              <a:t>wwwroot</a:t>
            </a:r>
            <a:r>
              <a:rPr lang="en-US" dirty="0" smtClean="0"/>
              <a:t>” with “http://www.igtproducts.com”</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new course</a:t>
            </a:r>
            <a:endParaRPr lang="en-US" dirty="0"/>
          </a:p>
        </p:txBody>
      </p:sp>
      <p:sp>
        <p:nvSpPr>
          <p:cNvPr id="3" name="Content Placeholder 2"/>
          <p:cNvSpPr>
            <a:spLocks noGrp="1"/>
          </p:cNvSpPr>
          <p:nvPr>
            <p:ph idx="1"/>
          </p:nvPr>
        </p:nvSpPr>
        <p:spPr/>
        <p:txBody>
          <a:bodyPr>
            <a:normAutofit/>
          </a:bodyPr>
          <a:lstStyle/>
          <a:p>
            <a:r>
              <a:rPr lang="en-US" dirty="0" smtClean="0"/>
              <a:t>Open the Control Panel</a:t>
            </a:r>
          </a:p>
          <a:p>
            <a:r>
              <a:rPr lang="en-US" dirty="0" smtClean="0"/>
              <a:t>Templates</a:t>
            </a:r>
          </a:p>
          <a:p>
            <a:pPr lvl="1"/>
            <a:r>
              <a:rPr lang="en-US" dirty="0" smtClean="0"/>
              <a:t>Articulate Template – used if the course is contained in an Articulate shell</a:t>
            </a:r>
          </a:p>
          <a:p>
            <a:pPr lvl="1"/>
            <a:r>
              <a:rPr lang="en-US" dirty="0" smtClean="0"/>
              <a:t>AT&amp;T Connect OD Course Template – used if the course has multiple AT&amp;T Connect events and a test</a:t>
            </a:r>
          </a:p>
          <a:p>
            <a:pPr lvl="1"/>
            <a:r>
              <a:rPr lang="en-US" dirty="0" smtClean="0"/>
              <a:t>AT&amp;T Connect OD One-part Template – used if the course has only 1 AT&amp;T Connect event and a test</a:t>
            </a:r>
          </a:p>
          <a:p>
            <a:pPr lvl="1"/>
            <a:r>
              <a:rPr lang="en-US" dirty="0" smtClean="0"/>
              <a:t>AT&amp;T OD One-part template no test – used if the course has only 1 AT&amp;T Connect event and no test</a:t>
            </a:r>
          </a:p>
          <a:p>
            <a:pPr lvl="1"/>
            <a:endParaRPr lang="en-US" dirty="0" smtClean="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 a course</a:t>
            </a:r>
            <a:endParaRPr lang="en-US" dirty="0"/>
          </a:p>
        </p:txBody>
      </p:sp>
      <p:sp>
        <p:nvSpPr>
          <p:cNvPr id="3" name="Content Placeholder 2"/>
          <p:cNvSpPr>
            <a:spLocks noGrp="1"/>
          </p:cNvSpPr>
          <p:nvPr>
            <p:ph idx="1"/>
          </p:nvPr>
        </p:nvSpPr>
        <p:spPr/>
        <p:txBody>
          <a:bodyPr/>
          <a:lstStyle/>
          <a:p>
            <a:r>
              <a:rPr lang="en-US" dirty="0" smtClean="0"/>
              <a:t>Created in Warehouse</a:t>
            </a:r>
          </a:p>
          <a:p>
            <a:pPr lvl="1"/>
            <a:r>
              <a:rPr lang="en-US" dirty="0" smtClean="0"/>
              <a:t>Move to Showroom</a:t>
            </a:r>
          </a:p>
          <a:p>
            <a:endParaRPr lang="en-US" dirty="0"/>
          </a:p>
        </p:txBody>
      </p:sp>
      <p:pic>
        <p:nvPicPr>
          <p:cNvPr id="5" name="Picture 4" descr="LC13.gif"/>
          <p:cNvPicPr>
            <a:picLocks noChangeAspect="1"/>
          </p:cNvPicPr>
          <p:nvPr/>
        </p:nvPicPr>
        <p:blipFill>
          <a:blip r:embed="rId3" cstate="print"/>
          <a:stretch>
            <a:fillRect/>
          </a:stretch>
        </p:blipFill>
        <p:spPr>
          <a:xfrm>
            <a:off x="1981200" y="2362200"/>
            <a:ext cx="5365960" cy="3810000"/>
          </a:xfrm>
          <a:prstGeom prst="rect">
            <a:avLst/>
          </a:prstGeom>
        </p:spPr>
      </p:pic>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FSBL7ep52kKMp6USpcZQo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oNEGkj8WRkq0RkKVoCJ5g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v2iavOAc0KltPnfmo9i_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09TuxohCwESiiHTlf.fpA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_lteXYZrLEatAgiopDKUI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Hnfz0GpUEewzhZIquqaU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EKtG7D8EeEKmEfdID9AsP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IvVpfVkNQ0SIdPNjLA.ar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v2iavOAc0KltPnfmo9i_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09TuxohCwESiiHTlf.fpA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_lteXYZrLEatAgiopDKUI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XHnfz0GpUEewzhZIquqaU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EKtG7D8EeEKmEfdID9AsP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IvVpfVkNQ0SIdPNjLA.arg"/>
</p:tagLst>
</file>

<file path=ppt/theme/theme1.xml><?xml version="1.0" encoding="utf-8"?>
<a:theme xmlns:a="http://schemas.openxmlformats.org/drawingml/2006/main" name="Custom_A">
  <a:themeElements>
    <a:clrScheme name="Presentations">
      <a:dk1>
        <a:srgbClr val="161632"/>
      </a:dk1>
      <a:lt1>
        <a:srgbClr val="CDD7E7"/>
      </a:lt1>
      <a:dk2>
        <a:srgbClr val="223147"/>
      </a:dk2>
      <a:lt2>
        <a:srgbClr val="9BB0CF"/>
      </a:lt2>
      <a:accent1>
        <a:srgbClr val="EB5F01"/>
      </a:accent1>
      <a:accent2>
        <a:srgbClr val="FE9C5B"/>
      </a:accent2>
      <a:accent3>
        <a:srgbClr val="FFF4CB"/>
      </a:accent3>
      <a:accent4>
        <a:srgbClr val="FFE065"/>
      </a:accent4>
      <a:accent5>
        <a:srgbClr val="CDD7E7"/>
      </a:accent5>
      <a:accent6>
        <a:srgbClr val="6988B7"/>
      </a:accent6>
      <a:hlink>
        <a:srgbClr val="FF3300"/>
      </a:hlink>
      <a:folHlink>
        <a:srgbClr val="66686B"/>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a:latin typeface="Franklin Gothic Book" pitchFamily="34" charset="0"/>
          </a:defRPr>
        </a:defPPr>
      </a:lstStyle>
    </a:txDef>
  </a:objectDefaults>
  <a:extraClrSchemeLst/>
</a:theme>
</file>

<file path=ppt/theme/theme2.xml><?xml version="1.0" encoding="utf-8"?>
<a:theme xmlns:a="http://schemas.openxmlformats.org/drawingml/2006/main" name="1_Custom_A">
  <a:themeElements>
    <a:clrScheme name="Presentations">
      <a:dk1>
        <a:srgbClr val="161632"/>
      </a:dk1>
      <a:lt1>
        <a:srgbClr val="CDD7E7"/>
      </a:lt1>
      <a:dk2>
        <a:srgbClr val="223147"/>
      </a:dk2>
      <a:lt2>
        <a:srgbClr val="9BB0CF"/>
      </a:lt2>
      <a:accent1>
        <a:srgbClr val="EB5F01"/>
      </a:accent1>
      <a:accent2>
        <a:srgbClr val="FE9C5B"/>
      </a:accent2>
      <a:accent3>
        <a:srgbClr val="FFF4CB"/>
      </a:accent3>
      <a:accent4>
        <a:srgbClr val="FFE065"/>
      </a:accent4>
      <a:accent5>
        <a:srgbClr val="CDD7E7"/>
      </a:accent5>
      <a:accent6>
        <a:srgbClr val="6988B7"/>
      </a:accent6>
      <a:hlink>
        <a:srgbClr val="FF3300"/>
      </a:hlink>
      <a:folHlink>
        <a:srgbClr val="66686B"/>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a:latin typeface="Franklin Gothic Book"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Custom_A</Template>
  <TotalTime>159</TotalTime>
  <Words>2336</Words>
  <Application>Microsoft Office PowerPoint</Application>
  <PresentationFormat>On-screen Show (4:3)</PresentationFormat>
  <Paragraphs>122</Paragraphs>
  <Slides>15</Slides>
  <Notes>12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Custom_A</vt:lpstr>
      <vt:lpstr>1_Custom_A</vt:lpstr>
      <vt:lpstr>think-cell Slide</vt:lpstr>
      <vt:lpstr>Free-form Friday –  Putting Courses on the Learn Center</vt:lpstr>
      <vt:lpstr>Who am I?</vt:lpstr>
      <vt:lpstr>Agenda</vt:lpstr>
      <vt:lpstr>What are courses?</vt:lpstr>
      <vt:lpstr>What is SCORM?</vt:lpstr>
      <vt:lpstr>Gathering Information</vt:lpstr>
      <vt:lpstr>FTP Course Materials</vt:lpstr>
      <vt:lpstr>Create a new course</vt:lpstr>
      <vt:lpstr>Insert a course</vt:lpstr>
      <vt:lpstr>Edit Courses</vt:lpstr>
      <vt:lpstr>Attach a test</vt:lpstr>
      <vt:lpstr>Insert SCORM course</vt:lpstr>
      <vt:lpstr>Post a course</vt:lpstr>
      <vt:lpstr>Summary</vt:lpstr>
      <vt:lpstr>Questions</vt:lpstr>
    </vt:vector>
  </TitlesOfParts>
  <Company>International Game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fostera</dc:creator>
  <cp:lastModifiedBy>Amy Foster</cp:lastModifiedBy>
  <cp:revision>26</cp:revision>
  <dcterms:created xsi:type="dcterms:W3CDTF">2011-01-13T16:04:06Z</dcterms:created>
  <dcterms:modified xsi:type="dcterms:W3CDTF">2016-08-07T03:05:56Z</dcterms:modified>
</cp:coreProperties>
</file>